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57" r:id="rId4"/>
    <p:sldId id="334" r:id="rId5"/>
    <p:sldId id="367" r:id="rId6"/>
    <p:sldId id="266" r:id="rId7"/>
    <p:sldId id="282" r:id="rId8"/>
    <p:sldId id="283" r:id="rId9"/>
    <p:sldId id="287" r:id="rId10"/>
    <p:sldId id="284" r:id="rId11"/>
    <p:sldId id="285" r:id="rId12"/>
    <p:sldId id="286" r:id="rId13"/>
    <p:sldId id="383" r:id="rId14"/>
    <p:sldId id="384" r:id="rId15"/>
    <p:sldId id="288" r:id="rId16"/>
    <p:sldId id="295" r:id="rId17"/>
    <p:sldId id="296" r:id="rId18"/>
    <p:sldId id="315" r:id="rId19"/>
    <p:sldId id="329" r:id="rId20"/>
    <p:sldId id="300" r:id="rId21"/>
    <p:sldId id="338" r:id="rId22"/>
    <p:sldId id="33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C1C1C"/>
    <a:srgbClr val="000000"/>
    <a:srgbClr val="FF0000"/>
    <a:srgbClr val="E1E0DB"/>
    <a:srgbClr val="F1F1F1"/>
    <a:srgbClr val="0042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86971" autoAdjust="0"/>
  </p:normalViewPr>
  <p:slideViewPr>
    <p:cSldViewPr>
      <p:cViewPr>
        <p:scale>
          <a:sx n="100" d="100"/>
          <a:sy n="100" d="100"/>
        </p:scale>
        <p:origin x="-600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4F9C-4348-4333-A2B2-06708E61DF0A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E079-73FC-4117-A11A-1D44F427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59FBFB-7EE7-4BAD-9B2E-60343F8FE297}" type="datetimeFigureOut">
              <a:rPr lang="sr-Latn-CS"/>
              <a:pPr>
                <a:defRPr/>
              </a:pPr>
              <a:t>27.3.2015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B7F4EC-3CBC-4CC7-B95F-90F8A34DF1F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990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5A426E-34F9-4217-AA10-10B4B5FFD743}" type="slidenum">
              <a:rPr lang="sr-Latn-CS" smtClean="0"/>
              <a:pPr/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2EB22-649F-4B88-BD43-05639A1C8F44}" type="slidenum">
              <a:rPr lang="sr-Latn-CS" smtClean="0"/>
              <a:pPr/>
              <a:t>11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7BAED0-14CE-4E74-9097-F9783D7A7346}" type="slidenum">
              <a:rPr lang="sr-Latn-CS" smtClean="0"/>
              <a:pPr/>
              <a:t>12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DED95-DE3E-4E68-B243-E65FFAAD782B}" type="slidenum">
              <a:rPr lang="sr-Latn-CS" smtClean="0">
                <a:solidFill>
                  <a:prstClr val="black"/>
                </a:solidFill>
              </a:rPr>
              <a:pPr/>
              <a:t>13</a:t>
            </a:fld>
            <a:endParaRPr lang="sr-Latn-C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2CB1E-E487-48AD-90E8-4832D782AD93}" type="slidenum">
              <a:rPr lang="sr-Latn-CS" smtClean="0">
                <a:solidFill>
                  <a:prstClr val="black"/>
                </a:solidFill>
              </a:rPr>
              <a:pPr/>
              <a:t>14</a:t>
            </a:fld>
            <a:endParaRPr lang="sr-Latn-C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1FA33-13C5-47F4-9D40-18925B0A124C}" type="slidenum">
              <a:rPr lang="sr-Latn-CS" smtClean="0"/>
              <a:pPr/>
              <a:t>15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1682C-6C38-424F-A666-9DDFCAB3BA6D}" type="slidenum">
              <a:rPr lang="sr-Latn-CS" smtClean="0"/>
              <a:pPr/>
              <a:t>16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DFA5A-D980-4317-ACC9-D17B49B5DA5B}" type="slidenum">
              <a:rPr lang="sr-Latn-CS" smtClean="0"/>
              <a:pPr/>
              <a:t>17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F2221-FFEC-4C48-A6F7-B566EC94A1EE}" type="slidenum">
              <a:rPr lang="sr-Latn-CS" smtClean="0"/>
              <a:pPr/>
              <a:t>18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F23B9-1ED7-42F4-8CE3-7B54E59E2398}" type="slidenum">
              <a:rPr lang="sr-Latn-CS" smtClean="0"/>
              <a:pPr/>
              <a:t>19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FAA6B-1836-4509-8B11-B3F00BB41D52}" type="slidenum">
              <a:rPr lang="sr-Latn-CS" smtClean="0"/>
              <a:pPr/>
              <a:t>20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4FAE8-A00D-4F1C-8AEE-71D33A798A8D}" type="slidenum">
              <a:rPr lang="sr-Latn-CS" smtClean="0"/>
              <a:pPr/>
              <a:t>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74C47-935E-42D2-97F2-41DCF1E74C8A}" type="slidenum">
              <a:rPr lang="sr-Latn-CS" smtClean="0"/>
              <a:pPr/>
              <a:t>21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40A6E-839B-4FA5-9AC6-EED120952899}" type="slidenum">
              <a:rPr lang="sr-Latn-CS" smtClean="0"/>
              <a:pPr/>
              <a:t>22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8BF2C-4990-4DAD-B54C-A8C6D53FDD52}" type="slidenum">
              <a:rPr lang="sr-Latn-CS" smtClean="0"/>
              <a:pPr/>
              <a:t>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A7A6F-4C63-4C83-8856-EB52835DAFA6}" type="slidenum">
              <a:rPr lang="sr-Latn-CS" smtClean="0"/>
              <a:pPr/>
              <a:t>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AFB18-05A7-44C8-892F-79C0EEF0D9EC}" type="slidenum">
              <a:rPr lang="sr-Latn-CS" smtClean="0"/>
              <a:pPr/>
              <a:t>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F90BC-6D1E-4CD7-BAB2-4EC3B7C66E48}" type="slidenum">
              <a:rPr lang="sr-Latn-CS" smtClean="0"/>
              <a:pPr/>
              <a:t>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DA430-65CD-4AF0-BAC3-173FE7C0800C}" type="slidenum">
              <a:rPr lang="sr-Latn-CS" smtClean="0"/>
              <a:pPr/>
              <a:t>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9AA4C-0099-47F7-8BA5-9807F037FB00}" type="slidenum">
              <a:rPr lang="sr-Latn-CS" smtClean="0"/>
              <a:pPr/>
              <a:t>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346E5-EEAA-4BAE-B5D6-9CBB2C5113EC}" type="slidenum">
              <a:rPr lang="sr-Latn-CS" smtClean="0"/>
              <a:pPr/>
              <a:t>10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zadina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sr-Latn-CS" sz="2400">
                <a:latin typeface="Times New Roman" pitchFamily="18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sr-Latn-CS" sz="2400">
                <a:latin typeface="Times New Roman" pitchFamily="18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  <a:solidFill>
            <a:srgbClr val="800000"/>
          </a:solidFill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www.pefja.kg.ac.yu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8080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81513" y="2927350"/>
            <a:ext cx="4365625" cy="1822450"/>
          </a:xfrm>
        </p:spPr>
        <p:txBody>
          <a:bodyPr anchor="b"/>
          <a:lstStyle>
            <a:lvl2pPr marL="457200" lvl="1" indent="0" algn="ctr">
              <a:buFontTx/>
              <a:buNone/>
              <a:defRPr/>
            </a:lvl2pPr>
          </a:lstStyle>
          <a:p>
            <a:pPr lvl="1"/>
            <a:endParaRPr lang="sr-Latn-CS" dirty="0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998538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2984621-4AAF-460C-94E2-7EEAB87C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DCC0-9E9E-4BE3-BD7B-41D6EED4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BCEA-5F51-4665-AEBB-5AA3ED02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E071-CF50-4CC0-A47D-2736001F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ginkovi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981124">
            <a:off x="663575" y="6519863"/>
            <a:ext cx="3222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ginkovi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281402">
            <a:off x="8618538" y="1992313"/>
            <a:ext cx="322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76200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2362200"/>
            <a:ext cx="7693025" cy="3724275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61FF-886C-4628-B93E-FE9B5EC1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F89B-BACA-456B-900E-FC7EB3C3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6019-D045-4FA0-86A6-D8AF23C5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4823-BB06-4348-B070-BE08742D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 userDrawn="1"/>
        </p:nvGrpSpPr>
        <p:grpSpPr bwMode="auto">
          <a:xfrm>
            <a:off x="-104775" y="-250825"/>
            <a:ext cx="1509713" cy="9601200"/>
            <a:chOff x="1047" y="360"/>
            <a:chExt cx="2378" cy="1512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7" y="360"/>
              <a:ext cx="2060" cy="1512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164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502" y="360"/>
              <a:ext cx="1735" cy="1512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164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595" y="360"/>
              <a:ext cx="1830" cy="151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3164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92" y="360"/>
              <a:ext cx="1850" cy="1512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3164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235" y="360"/>
              <a:ext cx="1825" cy="1512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3164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451B-75F3-4AB8-8AAF-92E78B2CB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6D72-0B5C-4026-BC06-AB91C5C6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16F1-F129-4F59-AF00-388C409C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26C0-2284-453C-8EDC-C49C1D917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EA9"/>
            </a:gs>
            <a:gs pos="50000">
              <a:schemeClr val="bg1"/>
            </a:gs>
            <a:gs pos="100000">
              <a:srgbClr val="FFDE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pozadina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knjige.gif"/>
          <p:cNvPicPr>
            <a:picLocks noChangeAspect="1" noChangeArrowheads="1"/>
          </p:cNvPicPr>
          <p:nvPr userDrawn="1"/>
        </p:nvPicPr>
        <p:blipFill>
          <a:blip r:embed="rId15">
            <a:lum bright="30000" contrast="-70000"/>
          </a:blip>
          <a:srcRect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r>
              <a:rPr lang="sr-Cyrl-CS" smtClean="0"/>
              <a:t>   </a:t>
            </a:r>
            <a:endParaRPr lang="en-US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53CF25-ACA1-4DBB-AF27-B06E5B42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 userDrawn="1"/>
        </p:nvSpPr>
        <p:spPr bwMode="auto">
          <a:xfrm>
            <a:off x="0" y="1314450"/>
            <a:ext cx="9144000" cy="628650"/>
          </a:xfrm>
          <a:prstGeom prst="rect">
            <a:avLst/>
          </a:prstGeom>
          <a:solidFill>
            <a:srgbClr val="8080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r-Latn-CS">
              <a:solidFill>
                <a:srgbClr val="004200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 userDrawn="1"/>
        </p:nvSpPr>
        <p:spPr bwMode="auto">
          <a:xfrm>
            <a:off x="1193800" y="0"/>
            <a:ext cx="80105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0"/>
          <a:lstStyle/>
          <a:p>
            <a:pPr eaLnBrk="1" hangingPunct="1">
              <a:defRPr/>
            </a:pPr>
            <a:r>
              <a:rPr lang="sr-Cyrl-CS" sz="12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Факултет</a:t>
            </a:r>
            <a:r>
              <a:rPr lang="sr-Cyrl-CS" sz="1200" b="1" baseline="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педагошких наука Универзитета у Крагујевцу</a:t>
            </a:r>
            <a:endParaRPr lang="sr-Cyrl-CS" sz="12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Милана Мијалковића 14,</a:t>
            </a: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35000 Јагодина</a:t>
            </a: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Тел/</a:t>
            </a:r>
            <a:r>
              <a:rPr lang="en-U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fax</a:t>
            </a: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U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381) 35 223 805</a:t>
            </a:r>
            <a:endParaRPr lang="en-US" sz="1100" b="1" i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>
            <a:off x="-63500" y="6669088"/>
            <a:ext cx="2501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</a:rPr>
              <a:t>Аутор: </a:t>
            </a:r>
            <a:r>
              <a:rPr lang="en-US" sz="800" i="1">
                <a:solidFill>
                  <a:schemeClr val="bg1"/>
                </a:solidFill>
              </a:rPr>
              <a:t>Верица Милутинови</a:t>
            </a:r>
            <a:r>
              <a:rPr lang="sr-Latn-CS" sz="800" i="1">
                <a:solidFill>
                  <a:schemeClr val="bg1"/>
                </a:solidFill>
              </a:rPr>
              <a:t>ћ</a:t>
            </a:r>
            <a:endParaRPr lang="en-US" sz="800" i="1">
              <a:solidFill>
                <a:schemeClr val="bg1"/>
              </a:solidFill>
            </a:endParaRPr>
          </a:p>
        </p:txBody>
      </p:sp>
      <p:grpSp>
        <p:nvGrpSpPr>
          <p:cNvPr id="2060" name="Group 20"/>
          <p:cNvGrpSpPr>
            <a:grpSpLocks/>
          </p:cNvGrpSpPr>
          <p:nvPr userDrawn="1"/>
        </p:nvGrpSpPr>
        <p:grpSpPr bwMode="auto">
          <a:xfrm>
            <a:off x="0" y="0"/>
            <a:ext cx="1509713" cy="6858000"/>
            <a:chOff x="1047" y="360"/>
            <a:chExt cx="2378" cy="15120"/>
          </a:xfrm>
        </p:grpSpPr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47" y="360"/>
              <a:ext cx="2060" cy="1512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164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502" y="360"/>
              <a:ext cx="1735" cy="1512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164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95" y="360"/>
              <a:ext cx="1830" cy="151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3164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392" y="360"/>
              <a:ext cx="1850" cy="1512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3164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35" y="360"/>
              <a:ext cx="1825" cy="1512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3164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grpSp>
        <p:nvGrpSpPr>
          <p:cNvPr id="2061" name="Group 6"/>
          <p:cNvGrpSpPr>
            <a:grpSpLocks/>
          </p:cNvGrpSpPr>
          <p:nvPr/>
        </p:nvGrpSpPr>
        <p:grpSpPr bwMode="auto">
          <a:xfrm>
            <a:off x="171450" y="939800"/>
            <a:ext cx="7391400" cy="319088"/>
            <a:chOff x="144" y="1248"/>
            <a:chExt cx="4656" cy="201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20499" name="Text Box 19"/>
          <p:cNvSpPr txBox="1">
            <a:spLocks noChangeArrowheads="1"/>
          </p:cNvSpPr>
          <p:nvPr userDrawn="1"/>
        </p:nvSpPr>
        <p:spPr bwMode="auto">
          <a:xfrm>
            <a:off x="438150" y="89535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www.pefja.kg.ac.rs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108401"/>
            <a:ext cx="1029385" cy="1029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 advClick="0" advTm="10000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Blip>
          <a:blip r:embed="rId17"/>
        </a:buBlip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Blip>
          <a:blip r:embed="rId18"/>
        </a:buBlip>
        <a:defRPr sz="2400">
          <a:solidFill>
            <a:srgbClr val="1C1C1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rgbClr val="1C1C1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1C1C1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  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02125" y="2933700"/>
            <a:ext cx="4365625" cy="1822450"/>
          </a:xfrm>
        </p:spPr>
        <p:txBody>
          <a:bodyPr/>
          <a:lstStyle/>
          <a:p>
            <a:pPr lvl="1" algn="l" eaLnBrk="1" hangingPunct="1"/>
            <a:r>
              <a:rPr lang="sr-Cyrl-CS" sz="2000" i="1" smtClean="0"/>
              <a:t>Милана Мијалковића 14,</a:t>
            </a:r>
          </a:p>
          <a:p>
            <a:pPr lvl="1" algn="l" eaLnBrk="1" hangingPunct="1"/>
            <a:r>
              <a:rPr lang="sr-Cyrl-CS" sz="2000" i="1" smtClean="0"/>
              <a:t>35000 Јагодина</a:t>
            </a:r>
          </a:p>
          <a:p>
            <a:pPr lvl="1" algn="l" eaLnBrk="1" hangingPunct="1"/>
            <a:r>
              <a:rPr lang="sr-Cyrl-CS" sz="2000" i="1" smtClean="0"/>
              <a:t>Тел/</a:t>
            </a:r>
            <a:r>
              <a:rPr lang="en-US" sz="2000" i="1" smtClean="0"/>
              <a:t>fax</a:t>
            </a:r>
            <a:r>
              <a:rPr lang="sr-Cyrl-CS" sz="2000" i="1" smtClean="0"/>
              <a:t>: (</a:t>
            </a:r>
            <a:r>
              <a:rPr lang="en-US" sz="2000" i="1" smtClean="0"/>
              <a:t>+</a:t>
            </a:r>
            <a:r>
              <a:rPr lang="sr-Cyrl-CS" sz="2000" i="1" smtClean="0"/>
              <a:t>381) 35 223 805</a:t>
            </a:r>
            <a:endParaRPr lang="en-US" sz="2000" i="1" smtClean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66180" y="1335366"/>
            <a:ext cx="490995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Cyrl-RS" sz="2000" b="1" dirty="0" smtClean="0">
                <a:solidFill>
                  <a:srgbClr val="1C1C1C"/>
                </a:solidFill>
              </a:rPr>
              <a:t>Факултет педагошких наука Универзитета</a:t>
            </a:r>
          </a:p>
          <a:p>
            <a:pPr algn="ctr">
              <a:spcBef>
                <a:spcPts val="0"/>
              </a:spcBef>
            </a:pPr>
            <a:r>
              <a:rPr lang="sr-Cyrl-RS" sz="1900" b="1" dirty="0" smtClean="0">
                <a:solidFill>
                  <a:srgbClr val="1C1C1C"/>
                </a:solidFill>
              </a:rPr>
              <a:t>у Крагујевцу, Јагодина</a:t>
            </a:r>
            <a:endParaRPr lang="en-US" sz="1900" b="1" dirty="0">
              <a:solidFill>
                <a:srgbClr val="1C1C1C"/>
              </a:solidFill>
            </a:endParaRPr>
          </a:p>
        </p:txBody>
      </p:sp>
      <p:pic>
        <p:nvPicPr>
          <p:cNvPr id="1030" name="Picture 9" descr="ginkovi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06847">
            <a:off x="7721600" y="414338"/>
            <a:ext cx="1095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167188" y="4914900"/>
            <a:ext cx="4049712" cy="269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>
                <a:solidFill>
                  <a:schemeClr val="bg1"/>
                </a:solidFill>
              </a:rPr>
              <a:t>www.pefja.kg.ac.rs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104900" y="1962150"/>
          <a:ext cx="4683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5" imgW="769320" imgH="950040" progId="">
                  <p:embed/>
                </p:oleObj>
              </mc:Choice>
              <mc:Fallback>
                <p:oleObj name="CorelDRAW" r:id="rId5" imgW="769320" imgH="9500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962150"/>
                        <a:ext cx="4683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9" descr="PFgrb4 copy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5350" y="1962150"/>
            <a:ext cx="6302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438150" y="3251200"/>
            <a:ext cx="3994150" cy="235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   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Језичка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лабораторија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1749" name="Picture 5" descr="Jezicka_laboratorij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051050"/>
            <a:ext cx="61658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Библиотека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(књижни фонд преко </a:t>
            </a:r>
            <a:r>
              <a:rPr lang="sr-Cyrl-C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3</a:t>
            </a:r>
            <a:r>
              <a:rPr 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8</a:t>
            </a:r>
            <a:r>
              <a:rPr lang="sr-Cyrl-C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.000 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наслова,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Cobiss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систем)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4098" name="Picture 2" descr="C:\Users\Nebojsa\Desktop\Dan Fakulteta\Slike\IMG_404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98930"/>
            <a:ext cx="4340508" cy="32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bojsa\Desktop\Dan Fakulteta\Slike\IMG_403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62" y="2798930"/>
            <a:ext cx="4340508" cy="32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Читаоница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799" y="3834045"/>
            <a:ext cx="4231649" cy="29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Nebojsa\Desktop\Dan Fakulteta\Slike\IMG_404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8824"/>
            <a:ext cx="4410490" cy="33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927100" y="12192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rgbClr val="1C1C1C"/>
                </a:solidFill>
              </a:rPr>
              <a:t>Дом ученика и студената </a:t>
            </a:r>
            <a:r>
              <a:rPr lang="sr-Cyrl-CS" sz="2000" b="1" i="1" dirty="0">
                <a:solidFill>
                  <a:srgbClr val="1C1C1C"/>
                </a:solidFill>
              </a:rPr>
              <a:t>Јагодина</a:t>
            </a:r>
            <a:r>
              <a:rPr lang="sr-Cyrl-CS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/>
            </a:r>
            <a:br>
              <a:rPr lang="sr-Cyrl-CS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16450" y="1179513"/>
            <a:ext cx="452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rgbClr val="FFFFFF"/>
                </a:solidFill>
              </a:rPr>
              <a:t>Студентски стандард</a:t>
            </a: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25605" name="Picture 5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2051050"/>
            <a:ext cx="34718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45910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IMG_554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2006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253734"/>
      </p:ext>
    </p:extLst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927100" y="12192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rgbClr val="1C1C1C"/>
                </a:solidFill>
              </a:rPr>
              <a:t>Дом ученика и студената </a:t>
            </a:r>
            <a:r>
              <a:rPr lang="sr-Cyrl-CS" sz="2000" b="1" i="1" dirty="0">
                <a:solidFill>
                  <a:srgbClr val="1C1C1C"/>
                </a:solidFill>
              </a:rPr>
              <a:t>Јагодина</a:t>
            </a:r>
            <a:r>
              <a:rPr lang="sr-Cyrl-CS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/>
            </a:r>
            <a:br>
              <a:rPr lang="sr-Cyrl-CS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16450" y="1179513"/>
            <a:ext cx="452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rgbClr val="FFFFFF"/>
                </a:solidFill>
              </a:rPr>
              <a:t>Студентски стандард</a:t>
            </a: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26629" name="Picture 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00" y="2228850"/>
            <a:ext cx="32718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5.jpg"/>
          <p:cNvPicPr>
            <a:picLocks noChangeAspect="1"/>
          </p:cNvPicPr>
          <p:nvPr/>
        </p:nvPicPr>
        <p:blipFill>
          <a:blip r:embed="rId4"/>
          <a:srcRect r="464" b="13461"/>
          <a:stretch>
            <a:fillRect/>
          </a:stretch>
        </p:blipFill>
        <p:spPr bwMode="auto">
          <a:xfrm>
            <a:off x="5194300" y="2228850"/>
            <a:ext cx="3067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0" y="4362450"/>
            <a:ext cx="208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6750" y="4362450"/>
            <a:ext cx="19383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19129"/>
      </p:ext>
    </p:extLst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Летња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учионица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4821" name="Picture 5" descr="Letnja_ucionic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2051050"/>
            <a:ext cx="44450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Letnja_ucionic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775" y="2303463"/>
            <a:ext cx="32797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366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5845" name="Picture 6" descr="E:\Azuriranje sajta\Sirovi materijali\PeF FOTO\13Dec07 008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282700" y="2006600"/>
            <a:ext cx="7112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003300" y="89535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Фолклор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6869" name="Picture 5" descr="IMG_1655.JPG"/>
          <p:cNvPicPr>
            <a:picLocks noChangeAspect="1"/>
          </p:cNvPicPr>
          <p:nvPr/>
        </p:nvPicPr>
        <p:blipFill>
          <a:blip r:embed="rId3"/>
          <a:srcRect t="18889" b="16943"/>
          <a:stretch>
            <a:fillRect/>
          </a:stretch>
        </p:blipFill>
        <p:spPr bwMode="auto">
          <a:xfrm>
            <a:off x="2171700" y="1917700"/>
            <a:ext cx="69723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IMG_1658.JPG"/>
          <p:cNvPicPr>
            <a:picLocks noChangeAspect="1"/>
          </p:cNvPicPr>
          <p:nvPr/>
        </p:nvPicPr>
        <p:blipFill>
          <a:blip r:embed="rId4"/>
          <a:srcRect l="22292" t="22130" r="16943"/>
          <a:stretch>
            <a:fillRect/>
          </a:stretch>
        </p:blipFill>
        <p:spPr bwMode="auto">
          <a:xfrm>
            <a:off x="971550" y="3995738"/>
            <a:ext cx="29781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Позориште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5365" name="Picture 14" descr="E:\Azuriranje sajta\Sirovi materijali\PeF FOTO\13Dec07 032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060450" y="1962150"/>
            <a:ext cx="7423150" cy="489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958850" y="9525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Пливање и скијање као изборни предмети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8917" name="Picture 2" descr="http://www.pefja.kg.ac.yu/slike/studenti/stud_u32.jpg"/>
          <p:cNvPicPr>
            <a:picLocks noChangeAspect="1" noChangeArrowheads="1"/>
          </p:cNvPicPr>
          <p:nvPr/>
        </p:nvPicPr>
        <p:blipFill>
          <a:blip r:embed="rId3"/>
          <a:srcRect b="11894"/>
          <a:stretch>
            <a:fillRect/>
          </a:stretch>
        </p:blipFill>
        <p:spPr bwMode="auto">
          <a:xfrm>
            <a:off x="5430838" y="4495800"/>
            <a:ext cx="336391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http://www.pefja.kg.ac.yu/slike/studenti/stud_u33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135063" y="2806700"/>
            <a:ext cx="41481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0838" y="2317750"/>
            <a:ext cx="34528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551613" y="13144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Традиција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060450" y="1876425"/>
            <a:ext cx="7778750" cy="15113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b="1" dirty="0">
                <a:solidFill>
                  <a:srgbClr val="1C1C1C"/>
                </a:solidFill>
              </a:rPr>
              <a:t> Мушка учитељска школа</a:t>
            </a:r>
            <a:r>
              <a:rPr lang="en-US" b="1" dirty="0">
                <a:solidFill>
                  <a:srgbClr val="1C1C1C"/>
                </a:solidFill>
              </a:rPr>
              <a:t>(1898</a:t>
            </a:r>
            <a:r>
              <a:rPr lang="sr-Cyrl-CS" b="1" dirty="0">
                <a:solidFill>
                  <a:srgbClr val="1C1C1C"/>
                </a:solidFill>
              </a:rPr>
              <a:t>–</a:t>
            </a:r>
            <a:r>
              <a:rPr lang="en-US" b="1" dirty="0">
                <a:solidFill>
                  <a:srgbClr val="1C1C1C"/>
                </a:solidFill>
              </a:rPr>
              <a:t>1972) </a:t>
            </a:r>
            <a:endParaRPr lang="sr-Latn-CS" b="1" dirty="0">
              <a:solidFill>
                <a:srgbClr val="1C1C1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b="1" dirty="0">
                <a:solidFill>
                  <a:srgbClr val="1C1C1C"/>
                </a:solidFill>
              </a:rPr>
              <a:t> Педагошка академија </a:t>
            </a:r>
            <a:r>
              <a:rPr lang="en-US" b="1" dirty="0">
                <a:solidFill>
                  <a:srgbClr val="1C1C1C"/>
                </a:solidFill>
              </a:rPr>
              <a:t>(19</a:t>
            </a:r>
            <a:r>
              <a:rPr lang="sr-Cyrl-CS" b="1" dirty="0">
                <a:solidFill>
                  <a:srgbClr val="1C1C1C"/>
                </a:solidFill>
              </a:rPr>
              <a:t>72–</a:t>
            </a:r>
            <a:r>
              <a:rPr lang="en-US" b="1" dirty="0">
                <a:solidFill>
                  <a:srgbClr val="1C1C1C"/>
                </a:solidFill>
              </a:rPr>
              <a:t>19</a:t>
            </a:r>
            <a:r>
              <a:rPr lang="sr-Cyrl-CS" b="1" dirty="0">
                <a:solidFill>
                  <a:srgbClr val="1C1C1C"/>
                </a:solidFill>
              </a:rPr>
              <a:t>93</a:t>
            </a:r>
            <a:r>
              <a:rPr lang="en-US" b="1" dirty="0">
                <a:solidFill>
                  <a:srgbClr val="1C1C1C"/>
                </a:solidFill>
              </a:rPr>
              <a:t>)</a:t>
            </a:r>
            <a:endParaRPr lang="sr-Cyrl-CS" b="1" dirty="0">
              <a:solidFill>
                <a:srgbClr val="1C1C1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b="1" dirty="0">
                <a:solidFill>
                  <a:srgbClr val="1C1C1C"/>
                </a:solidFill>
              </a:rPr>
              <a:t> Учитељски факултет  у Јагодини</a:t>
            </a:r>
            <a:r>
              <a:rPr lang="en-US" b="1" dirty="0">
                <a:solidFill>
                  <a:srgbClr val="1C1C1C"/>
                </a:solidFill>
              </a:rPr>
              <a:t> </a:t>
            </a:r>
            <a:r>
              <a:rPr lang="sr-Cyrl-CS" b="1" dirty="0">
                <a:solidFill>
                  <a:srgbClr val="1C1C1C"/>
                </a:solidFill>
              </a:rPr>
              <a:t>(1993–2006)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b="1" dirty="0">
                <a:solidFill>
                  <a:srgbClr val="1C1C1C"/>
                </a:solidFill>
              </a:rPr>
              <a:t> </a:t>
            </a:r>
            <a:r>
              <a:rPr lang="sr-Cyrl-CS" b="1" dirty="0" smtClean="0">
                <a:solidFill>
                  <a:srgbClr val="1C1C1C"/>
                </a:solidFill>
              </a:rPr>
              <a:t>Педагошки </a:t>
            </a:r>
            <a:r>
              <a:rPr lang="sr-Cyrl-CS" b="1" dirty="0">
                <a:solidFill>
                  <a:srgbClr val="1C1C1C"/>
                </a:solidFill>
              </a:rPr>
              <a:t>факултет у </a:t>
            </a:r>
            <a:r>
              <a:rPr lang="sr-Cyrl-CS" b="1" dirty="0" smtClean="0">
                <a:solidFill>
                  <a:srgbClr val="1C1C1C"/>
                </a:solidFill>
              </a:rPr>
              <a:t>Јагодини</a:t>
            </a:r>
            <a:r>
              <a:rPr lang="en-US" b="1" dirty="0" smtClean="0">
                <a:solidFill>
                  <a:srgbClr val="1C1C1C"/>
                </a:solidFill>
              </a:rPr>
              <a:t> (2006-2012)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b="1" dirty="0">
                <a:solidFill>
                  <a:srgbClr val="1C1C1C"/>
                </a:solidFill>
              </a:rPr>
              <a:t> </a:t>
            </a:r>
            <a:r>
              <a:rPr lang="sr-Cyrl-RS" b="1" dirty="0" smtClean="0">
                <a:solidFill>
                  <a:srgbClr val="1C1C1C"/>
                </a:solidFill>
              </a:rPr>
              <a:t>Факултет педагошких наука (2012-</a:t>
            </a:r>
            <a:endParaRPr lang="en-US" b="1" dirty="0">
              <a:solidFill>
                <a:srgbClr val="1C1C1C"/>
              </a:solidFill>
            </a:endParaRPr>
          </a:p>
        </p:txBody>
      </p:sp>
      <p:pic>
        <p:nvPicPr>
          <p:cNvPr id="15365" name="Picture 5" descr="skola%2018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429000"/>
            <a:ext cx="355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Zgrad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50" y="3873500"/>
            <a:ext cx="3060700" cy="225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Професионална пракса студената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940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9941" name="Picture 25" descr="http://www.pefja.kg.ac.yu/slike/studenti/stud_pv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4362450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7" descr="http://www.pefja.kg.ac.yu/slike/studenti/stud_u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2051050"/>
            <a:ext cx="2889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9" descr="http://www.pefja.kg.ac.yu/slike/studenti/stud_u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650" y="4362450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1" descr="http://www.pefja.kg.ac.yu/slike/studenti/stud_pv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6400" y="2006600"/>
            <a:ext cx="2889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3450" y="1962150"/>
            <a:ext cx="17049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535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предавања студената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64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0965" name="Picture 1" descr="practi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50" y="4002088"/>
            <a:ext cx="42608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Zoo visit -practi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2051050"/>
            <a:ext cx="3644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" descr="DECA RUK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2095500"/>
            <a:ext cx="3244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140200"/>
            <a:ext cx="32591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012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3013" name="Picture 1" descr="Picture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8" y="2495550"/>
            <a:ext cx="45640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Volunteer Wor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2006600"/>
            <a:ext cx="3244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Volunteer Work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450" y="4406900"/>
            <a:ext cx="33337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6551613" y="13144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Традиција</a:t>
            </a:r>
          </a:p>
        </p:txBody>
      </p:sp>
      <p:sp>
        <p:nvSpPr>
          <p:cNvPr id="16387" name="AutoShape 9"/>
          <p:cNvSpPr>
            <a:spLocks noChangeArrowheads="1"/>
          </p:cNvSpPr>
          <p:nvPr/>
        </p:nvSpPr>
        <p:spPr bwMode="auto">
          <a:xfrm>
            <a:off x="5505450" y="1873250"/>
            <a:ext cx="3244850" cy="11112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>
                <a:solidFill>
                  <a:srgbClr val="1C1C1C"/>
                </a:solidFill>
              </a:rPr>
              <a:t>Сретен Аџић</a:t>
            </a:r>
            <a:r>
              <a:rPr lang="en-US" sz="2000" b="1">
                <a:solidFill>
                  <a:srgbClr val="1C1C1C"/>
                </a:solidFill>
              </a:rPr>
              <a:t> </a:t>
            </a:r>
            <a:br>
              <a:rPr lang="en-US" sz="2000" b="1">
                <a:solidFill>
                  <a:srgbClr val="1C1C1C"/>
                </a:solidFill>
              </a:rPr>
            </a:br>
            <a:r>
              <a:rPr lang="sr-Cyrl-CS" sz="2000" b="1" i="1">
                <a:solidFill>
                  <a:srgbClr val="1C1C1C"/>
                </a:solidFill>
              </a:rPr>
              <a:t>Оснивач Учитељске школе у Јагодини</a:t>
            </a:r>
            <a:endParaRPr lang="en-US" sz="2000" b="1" i="1">
              <a:solidFill>
                <a:srgbClr val="1C1C1C"/>
              </a:solidFill>
            </a:endParaRPr>
          </a:p>
        </p:txBody>
      </p:sp>
      <p:pic>
        <p:nvPicPr>
          <p:cNvPr id="6149" name="Picture 15" descr="stara6"/>
          <p:cNvPicPr>
            <a:picLocks noChangeAspect="1" noChangeArrowheads="1"/>
          </p:cNvPicPr>
          <p:nvPr/>
        </p:nvPicPr>
        <p:blipFill>
          <a:blip r:embed="rId3"/>
          <a:srcRect b="12822"/>
          <a:stretch>
            <a:fillRect/>
          </a:stretch>
        </p:blipFill>
        <p:spPr bwMode="auto">
          <a:xfrm>
            <a:off x="1104900" y="2006600"/>
            <a:ext cx="4578350" cy="272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jaci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616450" y="3981706"/>
            <a:ext cx="4338652" cy="287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1816100" y="5429250"/>
            <a:ext cx="3111500" cy="1244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>
                <a:solidFill>
                  <a:srgbClr val="1C1C1C"/>
                </a:solidFill>
              </a:rPr>
              <a:t>Питомци </a:t>
            </a:r>
            <a:r>
              <a:rPr lang="sr-Cyrl-CS" sz="2000" b="1" i="1">
                <a:solidFill>
                  <a:srgbClr val="1C1C1C"/>
                </a:solidFill>
              </a:rPr>
              <a:t>Мушке учитељске школе у Јагодини</a:t>
            </a:r>
            <a:endParaRPr lang="en-US" sz="2000" b="1" i="1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551613" y="1891506"/>
            <a:ext cx="2592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2800" b="1" dirty="0">
                <a:solidFill>
                  <a:schemeClr val="bg1"/>
                </a:solidFill>
              </a:rPr>
              <a:t>Лока</a:t>
            </a:r>
            <a:r>
              <a:rPr lang="en-US" sz="2800" b="1" dirty="0" err="1">
                <a:solidFill>
                  <a:schemeClr val="bg1"/>
                </a:solidFill>
              </a:rPr>
              <a:t>ција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412" name="Picture 20" descr="lokacijaP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095750"/>
            <a:ext cx="6705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7" descr="PeF4"/>
          <p:cNvPicPr>
            <a:picLocks noChangeAspect="1" noChangeArrowheads="1"/>
          </p:cNvPicPr>
          <p:nvPr/>
        </p:nvPicPr>
        <p:blipFill>
          <a:blip r:embed="rId4"/>
          <a:srcRect l="10187"/>
          <a:stretch>
            <a:fillRect/>
          </a:stretch>
        </p:blipFill>
        <p:spPr bwMode="auto">
          <a:xfrm>
            <a:off x="1238250" y="2303463"/>
            <a:ext cx="34956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3"/>
          <p:cNvSpPr>
            <a:spLocks noChangeArrowheads="1"/>
          </p:cNvSpPr>
          <p:nvPr/>
        </p:nvSpPr>
        <p:spPr bwMode="auto">
          <a:xfrm>
            <a:off x="854360" y="103822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 dirty="0" smtClean="0">
                <a:solidFill>
                  <a:srgbClr val="1C1C1C"/>
                </a:solidFill>
              </a:rPr>
              <a:t>Факултет педагошких наука Универзитета у Крагујевцу</a:t>
            </a:r>
            <a:r>
              <a:rPr lang="sr-Cyrl-CS" sz="2000" b="1" dirty="0">
                <a:solidFill>
                  <a:srgbClr val="1C1C1C"/>
                </a:solidFill>
              </a:rPr>
              <a:t/>
            </a:r>
            <a:br>
              <a:rPr lang="sr-Cyrl-CS" sz="2000" b="1" dirty="0">
                <a:solidFill>
                  <a:srgbClr val="1C1C1C"/>
                </a:solidFill>
              </a:rPr>
            </a:b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5337175" y="2349500"/>
            <a:ext cx="3806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C1C1C"/>
                </a:solidFill>
              </a:rPr>
              <a:t>Адреса Факултета:</a:t>
            </a:r>
            <a:r>
              <a:rPr lang="en-US" sz="2000">
                <a:solidFill>
                  <a:srgbClr val="1C1C1C"/>
                </a:solidFill>
              </a:rPr>
              <a:t> </a:t>
            </a:r>
            <a:r>
              <a:rPr lang="sr-Cyrl-CS" sz="2000">
                <a:solidFill>
                  <a:srgbClr val="1C1C1C"/>
                </a:solidFill>
              </a:rPr>
              <a:t/>
            </a:r>
            <a:br>
              <a:rPr lang="sr-Cyrl-CS" sz="2000">
                <a:solidFill>
                  <a:srgbClr val="1C1C1C"/>
                </a:solidFill>
              </a:rPr>
            </a:br>
            <a:r>
              <a:rPr lang="en-US" sz="2000">
                <a:solidFill>
                  <a:srgbClr val="1C1C1C"/>
                </a:solidFill>
              </a:rPr>
              <a:t>Милана Мијалковића 14</a:t>
            </a:r>
            <a:r>
              <a:rPr lang="sr-Cyrl-CS" sz="2000">
                <a:solidFill>
                  <a:srgbClr val="1C1C1C"/>
                </a:solidFill>
              </a:rPr>
              <a:t/>
            </a:r>
            <a:br>
              <a:rPr lang="sr-Cyrl-CS" sz="2000">
                <a:solidFill>
                  <a:srgbClr val="1C1C1C"/>
                </a:solidFill>
              </a:rPr>
            </a:br>
            <a:r>
              <a:rPr lang="en-US">
                <a:solidFill>
                  <a:srgbClr val="1C1C1C"/>
                </a:solidFill>
              </a:rPr>
              <a:t>35000 Јагодина</a:t>
            </a:r>
            <a:r>
              <a:rPr lang="en-US" sz="2000">
                <a:solidFill>
                  <a:srgbClr val="1C1C1C"/>
                </a:solidFill>
              </a:rPr>
              <a:t/>
            </a:r>
            <a:br>
              <a:rPr lang="en-US" sz="2000">
                <a:solidFill>
                  <a:srgbClr val="1C1C1C"/>
                </a:solidFill>
              </a:rPr>
            </a:br>
            <a:r>
              <a:rPr lang="en-US" sz="2000" b="1">
                <a:solidFill>
                  <a:srgbClr val="1C1C1C"/>
                </a:solidFill>
              </a:rPr>
              <a:t>Телефон:</a:t>
            </a:r>
            <a:r>
              <a:rPr lang="en-US" sz="2000">
                <a:solidFill>
                  <a:srgbClr val="1C1C1C"/>
                </a:solidFill>
              </a:rPr>
              <a:t> </a:t>
            </a:r>
            <a:r>
              <a:rPr lang="sr-Cyrl-CS" sz="2000">
                <a:solidFill>
                  <a:srgbClr val="1C1C1C"/>
                </a:solidFill>
              </a:rPr>
              <a:t>(</a:t>
            </a:r>
            <a:r>
              <a:rPr lang="en-US" sz="2000">
                <a:solidFill>
                  <a:srgbClr val="1C1C1C"/>
                </a:solidFill>
              </a:rPr>
              <a:t>+381 35) 223 805</a:t>
            </a:r>
            <a:br>
              <a:rPr lang="en-US" sz="2000">
                <a:solidFill>
                  <a:srgbClr val="1C1C1C"/>
                </a:solidFill>
              </a:rPr>
            </a:br>
            <a:r>
              <a:rPr lang="en-US" sz="2000" b="1">
                <a:solidFill>
                  <a:srgbClr val="1C1C1C"/>
                </a:solidFill>
              </a:rPr>
              <a:t>Фаx:</a:t>
            </a:r>
            <a:r>
              <a:rPr lang="en-US" sz="2000">
                <a:solidFill>
                  <a:srgbClr val="1C1C1C"/>
                </a:solidFill>
              </a:rPr>
              <a:t> (+381 35) 223 805 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flipH="1">
            <a:off x="1193800" y="2254250"/>
            <a:ext cx="3498850" cy="2730500"/>
          </a:xfrm>
          <a:prstGeom prst="accentBorderCallout3">
            <a:avLst>
              <a:gd name="adj1" fmla="val 3787"/>
              <a:gd name="adj2" fmla="val -1912"/>
              <a:gd name="adj3" fmla="val 3787"/>
              <a:gd name="adj4" fmla="val -14051"/>
              <a:gd name="adj5" fmla="val 61134"/>
              <a:gd name="adj6" fmla="val -13662"/>
              <a:gd name="adj7" fmla="val 139583"/>
              <a:gd name="adj8" fmla="val 11486"/>
            </a:avLst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solidFill>
                <a:srgbClr val="800000"/>
              </a:solidFill>
            </a:endParaRP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1016000" y="6216650"/>
            <a:ext cx="173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1C1C1C"/>
                </a:solidFill>
              </a:rPr>
              <a:t>План града Јагодина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3889375" y="4914900"/>
            <a:ext cx="2303463" cy="1393825"/>
          </a:xfrm>
          <a:custGeom>
            <a:avLst/>
            <a:gdLst>
              <a:gd name="T0" fmla="*/ 2147483647 w 1451"/>
              <a:gd name="T1" fmla="*/ 0 h 887"/>
              <a:gd name="T2" fmla="*/ 2147483647 w 1451"/>
              <a:gd name="T3" fmla="*/ 2147483647 h 887"/>
              <a:gd name="T4" fmla="*/ 2147483647 w 1451"/>
              <a:gd name="T5" fmla="*/ 2147483647 h 887"/>
              <a:gd name="T6" fmla="*/ 2147483647 w 1451"/>
              <a:gd name="T7" fmla="*/ 2147483647 h 887"/>
              <a:gd name="T8" fmla="*/ 2147483647 w 1451"/>
              <a:gd name="T9" fmla="*/ 2147483647 h 887"/>
              <a:gd name="T10" fmla="*/ 2147483647 w 1451"/>
              <a:gd name="T11" fmla="*/ 2147483647 h 8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1"/>
              <a:gd name="T19" fmla="*/ 0 h 887"/>
              <a:gd name="T20" fmla="*/ 1451 w 1451"/>
              <a:gd name="T21" fmla="*/ 887 h 8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1" h="887">
                <a:moveTo>
                  <a:pt x="1451" y="0"/>
                </a:moveTo>
                <a:cubicBezTo>
                  <a:pt x="1434" y="5"/>
                  <a:pt x="1418" y="10"/>
                  <a:pt x="1366" y="85"/>
                </a:cubicBezTo>
                <a:cubicBezTo>
                  <a:pt x="1314" y="160"/>
                  <a:pt x="1229" y="344"/>
                  <a:pt x="1139" y="453"/>
                </a:cubicBezTo>
                <a:cubicBezTo>
                  <a:pt x="1049" y="562"/>
                  <a:pt x="997" y="666"/>
                  <a:pt x="827" y="737"/>
                </a:cubicBezTo>
                <a:cubicBezTo>
                  <a:pt x="657" y="808"/>
                  <a:pt x="236" y="869"/>
                  <a:pt x="118" y="878"/>
                </a:cubicBezTo>
                <a:cubicBezTo>
                  <a:pt x="0" y="887"/>
                  <a:pt x="59" y="840"/>
                  <a:pt x="118" y="793"/>
                </a:cubicBezTo>
              </a:path>
            </a:pathLst>
          </a:custGeom>
          <a:noFill/>
          <a:ln w="139700">
            <a:solidFill>
              <a:srgbClr val="80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sr-Latn-CS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Акредитовани студијски програми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615" y="1988840"/>
            <a:ext cx="7693025" cy="47255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r-Cyrl-R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/>
              <a:t>Основне академске студије</a:t>
            </a:r>
          </a:p>
          <a:p>
            <a:pPr marL="0" indent="0">
              <a:buNone/>
            </a:pPr>
            <a:r>
              <a:rPr lang="sr-Cyrl-RS" sz="1800" dirty="0" smtClean="0"/>
              <a:t>- Учитељ (дипломирани учитељ)</a:t>
            </a:r>
          </a:p>
          <a:p>
            <a:pPr marL="0" indent="0">
              <a:buNone/>
            </a:pPr>
            <a:r>
              <a:rPr lang="sr-Cyrl-RS" sz="1800" dirty="0" smtClean="0"/>
              <a:t>- Васпитач у предшколским установама (дипломирани васпитач)</a:t>
            </a:r>
          </a:p>
          <a:p>
            <a:pPr marL="0" indent="0">
              <a:buNone/>
            </a:pPr>
            <a:r>
              <a:rPr lang="sr-Cyrl-RS" sz="1800" dirty="0" smtClean="0"/>
              <a:t>- Васпитач у домовима (васпитач)</a:t>
            </a:r>
          </a:p>
          <a:p>
            <a:pPr marL="0" indent="0">
              <a:buNone/>
            </a:pPr>
            <a:endParaRPr lang="sr-Cyrl-RS" sz="1800" dirty="0" smtClean="0"/>
          </a:p>
          <a:p>
            <a:pPr marL="0" indent="0">
              <a:buNone/>
            </a:pPr>
            <a:endParaRPr lang="sr-Cyrl-R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/>
              <a:t>Мастер академске студије</a:t>
            </a:r>
          </a:p>
          <a:p>
            <a:pPr marL="0" indent="0">
              <a:buNone/>
            </a:pPr>
            <a:r>
              <a:rPr lang="sr-Cyrl-RS" sz="1800" dirty="0"/>
              <a:t>- Учитељ </a:t>
            </a:r>
            <a:r>
              <a:rPr lang="sr-Cyrl-RS" sz="1800" dirty="0" smtClean="0"/>
              <a:t>(мастер учитељ</a:t>
            </a:r>
            <a:r>
              <a:rPr lang="sr-Cyrl-RS" sz="1800" dirty="0"/>
              <a:t>)</a:t>
            </a:r>
          </a:p>
          <a:p>
            <a:pPr marL="0" indent="0">
              <a:buNone/>
            </a:pPr>
            <a:r>
              <a:rPr lang="sr-Cyrl-RS" sz="1800" dirty="0"/>
              <a:t>- Васпитач у предшколским установама </a:t>
            </a:r>
            <a:r>
              <a:rPr lang="sr-Cyrl-RS" sz="1800" dirty="0" smtClean="0"/>
              <a:t>(мастер </a:t>
            </a:r>
            <a:r>
              <a:rPr lang="sr-Cyrl-RS" sz="1800" dirty="0"/>
              <a:t>васпитач)</a:t>
            </a:r>
          </a:p>
          <a:p>
            <a:pPr>
              <a:buFontTx/>
              <a:buChar char="-"/>
            </a:pPr>
            <a:r>
              <a:rPr lang="sr-Cyrl-RS" sz="1800" dirty="0" smtClean="0"/>
              <a:t>Васпитач </a:t>
            </a:r>
            <a:r>
              <a:rPr lang="sr-Cyrl-RS" sz="1800" dirty="0"/>
              <a:t>у домовима </a:t>
            </a:r>
            <a:r>
              <a:rPr lang="sr-Cyrl-RS" sz="1800" dirty="0" smtClean="0"/>
              <a:t>(мастер васпитач</a:t>
            </a:r>
            <a:r>
              <a:rPr lang="sr-Cyrl-RS" sz="1800" dirty="0" smtClean="0"/>
              <a:t>)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sr-Cyrl-RS" sz="1800" dirty="0" smtClean="0"/>
              <a:t>Об</a:t>
            </a:r>
            <a:r>
              <a:rPr lang="sr-Cyrl-RS" sz="1800" dirty="0" smtClean="0"/>
              <a:t>разовне политике</a:t>
            </a:r>
            <a:endParaRPr lang="sr-Cyrl-RS" sz="2400" dirty="0"/>
          </a:p>
          <a:p>
            <a:pPr>
              <a:buFontTx/>
              <a:buChar char="-"/>
            </a:pPr>
            <a:r>
              <a:rPr lang="sr-Cyrl-RS" sz="1800" dirty="0" smtClean="0"/>
              <a:t>Образовање професора предметне наставе</a:t>
            </a:r>
            <a:endParaRPr lang="sr-Cyrl-RS" sz="1800" dirty="0"/>
          </a:p>
        </p:txBody>
      </p:sp>
    </p:spTree>
    <p:extLst>
      <p:ext uri="{BB962C8B-B14F-4D97-AF65-F5344CB8AC3E}">
        <p14:creationId xmlns:p14="http://schemas.microsoft.com/office/powerpoint/2010/main" val="1158773726"/>
      </p:ext>
    </p:extLst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588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Учионице – амфитеатар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051" name="Picture 3" descr="C:\Users\Nebojsa\Desktop\Dan Fakulteta\Slike\IMG_398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60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9" descr="Amfitea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850" y="2018823"/>
            <a:ext cx="42068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0922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Учионице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098" name="Picture 2" descr="C:\Users\Nebojsa\Desktop\Dan Fakulteta\Slike\IMG_937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20" y="3519010"/>
            <a:ext cx="4199880" cy="31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bojsa\Desktop\Dan Fakulteta\Slike\IMG_936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2152"/>
            <a:ext cx="4545505" cy="34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9588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Рачунарска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учионица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: </a:t>
            </a:r>
            <a:r>
              <a:rPr lang="sr-Cyrl-C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22 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рачунара са сталним приступом интернету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2050" name="Picture 2" descr="C:\Users\Nebojsa\Desktop\Dan Fakulteta\Slike\IMG_404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451870"/>
            <a:ext cx="4539580" cy="34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bojsa\Desktop\Dan Fakulteta\Slike\IMG_404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943836"/>
            <a:ext cx="4524725" cy="33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Центар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за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учење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(</a:t>
            </a:r>
            <a:r>
              <a:rPr lang="sr-Cyrl-C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2</a:t>
            </a:r>
            <a:r>
              <a:rPr 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2</a:t>
            </a:r>
            <a:r>
              <a:rPr lang="sr-Cyrl-C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рачунара, стални приступ интернету)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075" name="Picture 3" descr="C:\Users\Nebojsa\Desktop\Dan Fakulteta\Slike\IMG_404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5" y="19954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ebojsa\Desktop\Dan Fakulteta\Slike\IMG_404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0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3735</TotalTime>
  <Words>264</Words>
  <Application>Microsoft Office PowerPoint</Application>
  <PresentationFormat>On-screen Show (4:3)</PresentationFormat>
  <Paragraphs>85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Capsules</vt:lpstr>
      <vt:lpstr>CorelDRAW</vt:lpstr>
      <vt:lpstr>  </vt:lpstr>
      <vt:lpstr>PowerPoint Presentation</vt:lpstr>
      <vt:lpstr>PowerPoint Presentation</vt:lpstr>
      <vt:lpstr>PowerPoint Presentation</vt:lpstr>
      <vt:lpstr>Акредитовани студијски програми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Verica</dc:creator>
  <cp:lastModifiedBy>FPN</cp:lastModifiedBy>
  <cp:revision>286</cp:revision>
  <dcterms:created xsi:type="dcterms:W3CDTF">2007-05-18T20:05:39Z</dcterms:created>
  <dcterms:modified xsi:type="dcterms:W3CDTF">2015-03-27T00:57:26Z</dcterms:modified>
</cp:coreProperties>
</file>